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61" r:id="rId3"/>
    <p:sldId id="260" r:id="rId4"/>
    <p:sldId id="259" r:id="rId5"/>
    <p:sldId id="263" r:id="rId6"/>
    <p:sldId id="266" r:id="rId7"/>
    <p:sldId id="267" r:id="rId8"/>
    <p:sldId id="268" r:id="rId9"/>
    <p:sldId id="269" r:id="rId10"/>
    <p:sldId id="270" r:id="rId11"/>
    <p:sldId id="271" r:id="rId12"/>
    <p:sldId id="281" r:id="rId13"/>
    <p:sldId id="280" r:id="rId14"/>
    <p:sldId id="274" r:id="rId15"/>
    <p:sldId id="257" r:id="rId16"/>
    <p:sldId id="262" r:id="rId17"/>
    <p:sldId id="273" r:id="rId18"/>
    <p:sldId id="277" r:id="rId19"/>
    <p:sldId id="291" r:id="rId20"/>
    <p:sldId id="272" r:id="rId21"/>
    <p:sldId id="285" r:id="rId22"/>
    <p:sldId id="284" r:id="rId23"/>
    <p:sldId id="279" r:id="rId24"/>
    <p:sldId id="275" r:id="rId25"/>
    <p:sldId id="282" r:id="rId26"/>
    <p:sldId id="278" r:id="rId27"/>
    <p:sldId id="283" r:id="rId28"/>
    <p:sldId id="286" r:id="rId29"/>
    <p:sldId id="287" r:id="rId30"/>
    <p:sldId id="292" r:id="rId31"/>
    <p:sldId id="28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2F2F"/>
    <a:srgbClr val="8D5996"/>
    <a:srgbClr val="C7A8CC"/>
    <a:srgbClr val="0C8099"/>
    <a:srgbClr val="396974"/>
    <a:srgbClr val="862996"/>
    <a:srgbClr val="E74C3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9" autoAdjust="0"/>
    <p:restoredTop sz="94660"/>
  </p:normalViewPr>
  <p:slideViewPr>
    <p:cSldViewPr snapToGrid="0">
      <p:cViewPr varScale="1">
        <p:scale>
          <a:sx n="68" d="100"/>
          <a:sy n="68" d="100"/>
        </p:scale>
        <p:origin x="79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Street Types and Injury Resulting from Motor Accidents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000-4AE9-8E26-8ECC338D856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000-4AE9-8E26-8ECC338D856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000-4AE9-8E26-8ECC338D856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000-4AE9-8E26-8ECC338D8562}"/>
              </c:ext>
            </c:extLst>
          </c:dPt>
          <c:cat>
            <c:strRef>
              <c:f>Sheet1!$A$2:$A$5</c:f>
              <c:strCache>
                <c:ptCount val="4"/>
                <c:pt idx="0">
                  <c:v>Grid-iron</c:v>
                </c:pt>
                <c:pt idx="1">
                  <c:v>Warped Parallel</c:v>
                </c:pt>
                <c:pt idx="2">
                  <c:v>Loops and Lollipops</c:v>
                </c:pt>
                <c:pt idx="3">
                  <c:v>Mixed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37.049999999999997</c:v>
                </c:pt>
                <c:pt idx="1">
                  <c:v>18.43</c:v>
                </c:pt>
                <c:pt idx="2">
                  <c:v>23.15</c:v>
                </c:pt>
                <c:pt idx="3">
                  <c:v>21.37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BC-4EA3-8D25-02F6E81553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0C7CB0-74BA-4640-969F-7181C80D8B13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5AA12F-3775-43E2-9DCD-86323C188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34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http://completestreetsforcanada.ca/examples/downtown-yonge-street-toronto-ontario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AA12F-3775-43E2-9DCD-86323C18883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028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, </a:t>
            </a:r>
            <a:r>
              <a:rPr lang="en-US" dirty="0" err="1"/>
              <a:t>streetcarsNYC</a:t>
            </a:r>
            <a:r>
              <a:rPr lang="en-US" dirty="0"/>
              <a:t> area is 304.6 miles</a:t>
            </a:r>
          </a:p>
          <a:p>
            <a:r>
              <a:rPr lang="en-US" dirty="0"/>
              <a:t>NYC population is 8.538 million people</a:t>
            </a:r>
          </a:p>
          <a:p>
            <a:r>
              <a:rPr lang="en-US" dirty="0"/>
              <a:t>Toronto Transportation Commission</a:t>
            </a:r>
          </a:p>
          <a:p>
            <a:r>
              <a:rPr lang="en-US" dirty="0"/>
              <a:t>Largest streetcar system in the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AA12F-3775-43E2-9DCD-86323C1888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138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AA12F-3775-43E2-9DCD-86323C18883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614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C1706-83C0-4B2D-9617-20319665EF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E9574A-B963-4C1D-B39C-7B59968FB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9400B-0175-44E4-BA58-F0F07112A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BCDF9-10DF-4C5E-A621-66C5BDC44FFA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2F8AB-AFE6-4A77-937C-A727B31E5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E4089-5D92-4676-86C3-82BA6CA37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9F919-9BF6-4202-A96B-232E36A73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428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93438-4552-40B8-9DE8-3C647EC66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188152-57F3-4C74-B342-8B1F3A3B09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CA8BD-FEE7-46D5-B4B9-C334BA0B6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BCDF9-10DF-4C5E-A621-66C5BDC44FFA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C2E25-9242-405B-A501-6290D3D6E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57140-5CDF-4336-8614-AAA6FCEDE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9F919-9BF6-4202-A96B-232E36A73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66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ADFA47-F488-4647-A789-5240E0390F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8A928A-C8CF-4749-84D1-8539DB5366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50449-2B60-4ACB-9E1C-6C5ECBA0F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BCDF9-10DF-4C5E-A621-66C5BDC44FFA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17815-A58C-4DB7-B029-A67849D4A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FBB0B-69D3-473D-AC8A-D628C2DE6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9F919-9BF6-4202-A96B-232E36A73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339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A44C2-9D8F-44CA-8495-175423D72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3FB9C-ABD4-445F-8FAC-97D1F4955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A67C0-714A-48FA-A7CF-BA1E31518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BCDF9-10DF-4C5E-A621-66C5BDC44FFA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0484F-9861-4F76-B061-03AC955CB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95480-FEB1-4966-80BB-BF5B21D83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9F919-9BF6-4202-A96B-232E36A73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79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E083B-7993-4120-9D21-58A20C320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847E63-092C-4AB9-89CA-E518ABB6F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7FCF0-7073-4F6B-ADE7-F39EE2794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BCDF9-10DF-4C5E-A621-66C5BDC44FFA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77DE9-B626-4BEC-889C-BBD06DF18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DDB5C4-1BDE-4B2B-9600-85E91E615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9F919-9BF6-4202-A96B-232E36A73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56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52AC9-4EBC-4FB0-B2C1-227451612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EADDE-3CEB-43BB-B56F-12719853A9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04E164-FC5E-40EA-80BF-A12B138C42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39FA98-CC3A-4FFF-BB0E-EDC911433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BCDF9-10DF-4C5E-A621-66C5BDC44FFA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05CC79-0058-464A-A81C-706FACA8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2DE8DB-A29B-4D08-BCBB-F46A75F92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9F919-9BF6-4202-A96B-232E36A73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282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A4EF7-C2CC-466A-AEF7-262EBBD5C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A2A1E0-8013-47AE-8B0F-35AFE9B08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271CB6-D84B-4B73-BE9C-3D6B67C777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7D3A4A-2ED0-435A-AEF1-242902842E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53B0BA-ABFA-4F4F-902C-E969A5A5CD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38BDB4-B10C-4BE9-9575-9261FAA2B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BCDF9-10DF-4C5E-A621-66C5BDC44FFA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B980C2-69E2-405F-8CF4-1D629891C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FD2F4F-FB04-482A-9DCD-5ECA0E46E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9F919-9BF6-4202-A96B-232E36A73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90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27703-293B-49B1-A6E7-97D220658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C7417F-44BB-4F2C-8CAD-186096A62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BCDF9-10DF-4C5E-A621-66C5BDC44FFA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F2947C-F65E-46B5-A317-CC63E4B7D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269A8E-EFEF-4B38-82B5-AA732FE2C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9F919-9BF6-4202-A96B-232E36A73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686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F7FD24-92E7-414E-8E30-8E2BD5BD6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BCDF9-10DF-4C5E-A621-66C5BDC44FFA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315DDA-03D8-4553-9F76-32D131425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117B0-326C-4EF3-8D21-640F3838B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9F919-9BF6-4202-A96B-232E36A73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4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AC8A-10BD-4A12-9489-785FF06E0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2E7DA-1136-4C89-8028-BAB162B0B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64F8E-62B8-4F0B-B8E8-3A4605FBE8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7BF1AA-53F2-4807-B4EC-021B672D8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BCDF9-10DF-4C5E-A621-66C5BDC44FFA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D74D63-2534-4AE2-A127-83F5818E2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2267B-6F07-4896-9367-25F9572B0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9F919-9BF6-4202-A96B-232E36A73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80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938CD-89D7-47B8-AC87-F69A525E6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3DD23E-F998-4BB1-BD85-6AD4DAAB84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558ABE-C587-4034-AE35-25B5E923C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6DBCA7-AAE5-4930-B2A2-EF042568B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BCDF9-10DF-4C5E-A621-66C5BDC44FFA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38C37-302B-4BEB-AC71-A0E614CCC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F62633-C0AE-48F4-850B-9D9BB64FE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9F919-9BF6-4202-A96B-232E36A73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89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F4E152-E958-460E-B14B-1010CA3C0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BAAE4-EE21-41DB-B019-89BE65F59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6DA28-FCAD-4EC5-A902-85DFFC45AA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BCDF9-10DF-4C5E-A621-66C5BDC44FFA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F017E-C720-4ABC-AC83-940E16843C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EB4B1-9455-4DBD-8645-41076077D7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59F919-9BF6-4202-A96B-232E36A73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92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image" Target="../media/image29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jpg"/><Relationship Id="rId5" Type="http://schemas.microsoft.com/office/2007/relationships/hdphoto" Target="../media/hdphoto1.wdp"/><Relationship Id="rId10" Type="http://schemas.openxmlformats.org/officeDocument/2006/relationships/image" Target="../media/image27.jp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youtube.com/watch?v=5U1m-vQwY1s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B6F6EF-AC02-45A5-BE09-A956926B14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55" b="187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8AD9A0-38FC-40E7-8439-2352710779E2}"/>
              </a:ext>
            </a:extLst>
          </p:cNvPr>
          <p:cNvSpPr txBox="1"/>
          <p:nvPr/>
        </p:nvSpPr>
        <p:spPr>
          <a:xfrm>
            <a:off x="0" y="5325403"/>
            <a:ext cx="4243754" cy="109728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Theodore Kim</a:t>
            </a:r>
          </a:p>
          <a:p>
            <a:r>
              <a:rPr lang="en-US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Sustainable Transportation</a:t>
            </a:r>
          </a:p>
        </p:txBody>
      </p:sp>
    </p:spTree>
    <p:extLst>
      <p:ext uri="{BB962C8B-B14F-4D97-AF65-F5344CB8AC3E}">
        <p14:creationId xmlns:p14="http://schemas.microsoft.com/office/powerpoint/2010/main" val="2863757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iew of a city street&#10;&#10;Description generated with very high confidence">
            <a:extLst>
              <a:ext uri="{FF2B5EF4-FFF2-40B4-BE49-F238E27FC236}">
                <a16:creationId xmlns:a16="http://schemas.microsoft.com/office/drawing/2014/main" id="{C01808EB-C514-4A39-98DD-D4AE3BC3A7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" t="47319" r="-3" b="159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A398D0-426B-4C07-BA1E-C4292302E661}"/>
              </a:ext>
            </a:extLst>
          </p:cNvPr>
          <p:cNvSpPr txBox="1"/>
          <p:nvPr/>
        </p:nvSpPr>
        <p:spPr>
          <a:xfrm>
            <a:off x="502613" y="2985802"/>
            <a:ext cx="3414373" cy="886397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King St and Yonge St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1971, looking west</a:t>
            </a:r>
          </a:p>
        </p:txBody>
      </p:sp>
    </p:spTree>
    <p:extLst>
      <p:ext uri="{BB962C8B-B14F-4D97-AF65-F5344CB8AC3E}">
        <p14:creationId xmlns:p14="http://schemas.microsoft.com/office/powerpoint/2010/main" val="1304997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us driving down a busy city street&#10;&#10;Description generated with very high confidence">
            <a:extLst>
              <a:ext uri="{FF2B5EF4-FFF2-40B4-BE49-F238E27FC236}">
                <a16:creationId xmlns:a16="http://schemas.microsoft.com/office/drawing/2014/main" id="{1F214E4C-602C-4E9E-8016-50120CB9A2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26" b="313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A398D0-426B-4C07-BA1E-C4292302E661}"/>
              </a:ext>
            </a:extLst>
          </p:cNvPr>
          <p:cNvSpPr txBox="1"/>
          <p:nvPr/>
        </p:nvSpPr>
        <p:spPr>
          <a:xfrm>
            <a:off x="502613" y="2985802"/>
            <a:ext cx="3414373" cy="886397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King St and Yonge St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2017, looking east</a:t>
            </a:r>
          </a:p>
        </p:txBody>
      </p:sp>
    </p:spTree>
    <p:extLst>
      <p:ext uri="{BB962C8B-B14F-4D97-AF65-F5344CB8AC3E}">
        <p14:creationId xmlns:p14="http://schemas.microsoft.com/office/powerpoint/2010/main" val="4023767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 driving down a busy city street&#10;&#10;Description generated with very high confidence">
            <a:extLst>
              <a:ext uri="{FF2B5EF4-FFF2-40B4-BE49-F238E27FC236}">
                <a16:creationId xmlns:a16="http://schemas.microsoft.com/office/drawing/2014/main" id="{2E13F097-E6F4-4EAC-83D5-647F5C4E55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987A08-FF15-47F1-BE35-0CE026FC3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9559" y="2911936"/>
            <a:ext cx="7812882" cy="1034129"/>
          </a:xfrm>
          <a:solidFill>
            <a:schemeClr val="tx1">
              <a:alpha val="60000"/>
            </a:schemeClr>
          </a:solidFill>
          <a:ln w="38100" cap="sq">
            <a:solidFill>
              <a:schemeClr val="bg1"/>
            </a:solidFill>
            <a:miter lim="800000"/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Challenges to Sustainable Street Design</a:t>
            </a:r>
          </a:p>
        </p:txBody>
      </p:sp>
    </p:spTree>
    <p:extLst>
      <p:ext uri="{BB962C8B-B14F-4D97-AF65-F5344CB8AC3E}">
        <p14:creationId xmlns:p14="http://schemas.microsoft.com/office/powerpoint/2010/main" val="775827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329FA-1233-44D8-8E41-91D6F921B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3400" y="1082330"/>
            <a:ext cx="6045200" cy="2562048"/>
          </a:xfrm>
        </p:spPr>
        <p:txBody>
          <a:bodyPr/>
          <a:lstStyle/>
          <a:p>
            <a:r>
              <a:rPr lang="en-US" b="1" dirty="0"/>
              <a:t>Street Layout:</a:t>
            </a:r>
            <a:br>
              <a:rPr lang="en-US" dirty="0"/>
            </a:br>
            <a:r>
              <a:rPr lang="en-US" sz="3600" dirty="0"/>
              <a:t>The patterns by which streets are laid out as a part of sustainable development</a:t>
            </a:r>
            <a:endParaRPr lang="en-US" dirty="0"/>
          </a:p>
        </p:txBody>
      </p:sp>
      <p:pic>
        <p:nvPicPr>
          <p:cNvPr id="5" name="Picture 4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6A4E790D-4F3F-4FFF-98D6-D0F77C7542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2"/>
          <a:stretch/>
        </p:blipFill>
        <p:spPr>
          <a:xfrm>
            <a:off x="3073400" y="3689287"/>
            <a:ext cx="6045200" cy="168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435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C06A93D-52AD-433F-B8CB-2A08FA72F3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272494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16583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558F58E-93BA-44A3-BCDA-585AFF2E4F3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1AD339-BA12-4079-9713-1180FCE30E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9" r="2691"/>
          <a:stretch/>
        </p:blipFill>
        <p:spPr>
          <a:xfrm>
            <a:off x="5913123" y="10"/>
            <a:ext cx="6278877" cy="685799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D0BBC1-A7D4-445D-98AC-95A6A45D8EB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2035896-886A-4CC4-8DAE-B4F9965AE30E}"/>
              </a:ext>
            </a:extLst>
          </p:cNvPr>
          <p:cNvSpPr txBox="1"/>
          <p:nvPr/>
        </p:nvSpPr>
        <p:spPr>
          <a:xfrm>
            <a:off x="655320" y="2463340"/>
            <a:ext cx="4983480" cy="3601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dirty="0">
                <a:latin typeface="+mj-lt"/>
                <a:ea typeface="+mj-ea"/>
                <a:cs typeface="+mj-cs"/>
              </a:rPr>
              <a:t>JOHN GRAVES SIMCOE founded the colony of York as the capital of Upper Canada (present day Ontario) in 1793 and was the first to lay out plans for the city</a:t>
            </a:r>
          </a:p>
        </p:txBody>
      </p:sp>
    </p:spTree>
    <p:extLst>
      <p:ext uri="{BB962C8B-B14F-4D97-AF65-F5344CB8AC3E}">
        <p14:creationId xmlns:p14="http://schemas.microsoft.com/office/powerpoint/2010/main" val="2503348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0E807D2-1BC2-4498-BA86-47080E66D3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" t="6782" r="858" b="36704"/>
          <a:stretch/>
        </p:blipFill>
        <p:spPr>
          <a:xfrm>
            <a:off x="-1" y="0"/>
            <a:ext cx="12192000" cy="62293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78A39E-7C31-46DC-BF58-1048E7CF39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1" b="26582"/>
          <a:stretch>
            <a:fillRect/>
          </a:stretch>
        </p:blipFill>
        <p:spPr>
          <a:xfrm>
            <a:off x="0" y="5029200"/>
            <a:ext cx="12192000" cy="1828800"/>
          </a:xfrm>
          <a:custGeom>
            <a:avLst/>
            <a:gdLst>
              <a:gd name="connsiteX0" fmla="*/ 0 w 12192000"/>
              <a:gd name="connsiteY0" fmla="*/ 0 h 1828800"/>
              <a:gd name="connsiteX1" fmla="*/ 12192000 w 12192000"/>
              <a:gd name="connsiteY1" fmla="*/ 0 h 1828800"/>
              <a:gd name="connsiteX2" fmla="*/ 12192000 w 12192000"/>
              <a:gd name="connsiteY2" fmla="*/ 1828800 h 1828800"/>
              <a:gd name="connsiteX3" fmla="*/ 0 w 12192000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8800">
                <a:moveTo>
                  <a:pt x="0" y="0"/>
                </a:moveTo>
                <a:lnTo>
                  <a:pt x="12192000" y="0"/>
                </a:lnTo>
                <a:lnTo>
                  <a:pt x="12192000" y="1828800"/>
                </a:lnTo>
                <a:lnTo>
                  <a:pt x="0" y="1828800"/>
                </a:lnTo>
                <a:close/>
              </a:path>
            </a:pathLst>
          </a:cu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1817B4A-0BCF-478D-AADF-237C3FBBF58F}"/>
              </a:ext>
            </a:extLst>
          </p:cNvPr>
          <p:cNvSpPr/>
          <p:nvPr/>
        </p:nvSpPr>
        <p:spPr>
          <a:xfrm>
            <a:off x="8477250" y="2257425"/>
            <a:ext cx="1162050" cy="866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1F3672-E6CA-456E-A0B9-C8186E2F2A8C}"/>
              </a:ext>
            </a:extLst>
          </p:cNvPr>
          <p:cNvSpPr/>
          <p:nvPr/>
        </p:nvSpPr>
        <p:spPr>
          <a:xfrm>
            <a:off x="3629024" y="0"/>
            <a:ext cx="2809875" cy="2105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32CC67-E7C6-4171-9356-FD88E776F4EA}"/>
              </a:ext>
            </a:extLst>
          </p:cNvPr>
          <p:cNvSpPr/>
          <p:nvPr/>
        </p:nvSpPr>
        <p:spPr>
          <a:xfrm>
            <a:off x="6019800" y="2209799"/>
            <a:ext cx="1990726" cy="13573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66235E-4BE1-4EB7-B0CB-F4C4422BD49D}"/>
              </a:ext>
            </a:extLst>
          </p:cNvPr>
          <p:cNvSpPr txBox="1"/>
          <p:nvPr/>
        </p:nvSpPr>
        <p:spPr>
          <a:xfrm>
            <a:off x="2257425" y="6105525"/>
            <a:ext cx="8143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1818 Phillpotts Plan of York </a:t>
            </a:r>
          </a:p>
        </p:txBody>
      </p:sp>
    </p:spTree>
    <p:extLst>
      <p:ext uri="{BB962C8B-B14F-4D97-AF65-F5344CB8AC3E}">
        <p14:creationId xmlns:p14="http://schemas.microsoft.com/office/powerpoint/2010/main" val="102744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FDBF4BD0-B6D2-43AF-9CBF-99818273AC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12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69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A8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building, floor, ceiling&#10;&#10;Description generated with high confidence">
            <a:extLst>
              <a:ext uri="{FF2B5EF4-FFF2-40B4-BE49-F238E27FC236}">
                <a16:creationId xmlns:a16="http://schemas.microsoft.com/office/drawing/2014/main" id="{E066D46D-8B02-4DDA-9046-801A0B318F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2" r="28157"/>
          <a:stretch/>
        </p:blipFill>
        <p:spPr>
          <a:xfrm>
            <a:off x="3372802" y="4459288"/>
            <a:ext cx="2732497" cy="2019407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0045D721-23C1-4E9B-8BC1-1F7F4DF24765}"/>
              </a:ext>
            </a:extLst>
          </p:cNvPr>
          <p:cNvGrpSpPr/>
          <p:nvPr/>
        </p:nvGrpSpPr>
        <p:grpSpPr>
          <a:xfrm>
            <a:off x="6754563" y="1218731"/>
            <a:ext cx="4755380" cy="2135214"/>
            <a:chOff x="3574105" y="2277374"/>
            <a:chExt cx="4755380" cy="2135214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17ECCF1-7F09-446E-AD9B-AD335F870DD0}"/>
                </a:ext>
              </a:extLst>
            </p:cNvPr>
            <p:cNvCxnSpPr>
              <a:cxnSpLocks/>
            </p:cNvCxnSpPr>
            <p:nvPr/>
          </p:nvCxnSpPr>
          <p:spPr>
            <a:xfrm>
              <a:off x="3993398" y="2625960"/>
              <a:ext cx="3993187" cy="0"/>
            </a:xfrm>
            <a:prstGeom prst="line">
              <a:avLst/>
            </a:prstGeom>
            <a:ln w="101600">
              <a:solidFill>
                <a:srgbClr val="8629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C6ED6F0-004B-47F2-B8E7-97D9D1429AAB}"/>
                </a:ext>
              </a:extLst>
            </p:cNvPr>
            <p:cNvSpPr/>
            <p:nvPr/>
          </p:nvSpPr>
          <p:spPr>
            <a:xfrm>
              <a:off x="5608895" y="2277374"/>
              <a:ext cx="685800" cy="685800"/>
            </a:xfrm>
            <a:prstGeom prst="ellipse">
              <a:avLst/>
            </a:prstGeom>
            <a:solidFill>
              <a:srgbClr val="8629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A368E96-2F78-474B-AA97-29A5AC02D626}"/>
                </a:ext>
              </a:extLst>
            </p:cNvPr>
            <p:cNvSpPr/>
            <p:nvPr/>
          </p:nvSpPr>
          <p:spPr>
            <a:xfrm>
              <a:off x="6626290" y="2277374"/>
              <a:ext cx="685800" cy="685800"/>
            </a:xfrm>
            <a:prstGeom prst="ellipse">
              <a:avLst/>
            </a:prstGeom>
            <a:solidFill>
              <a:srgbClr val="8629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CABF20-AEDB-4635-A3CD-005DE4362DE5}"/>
                </a:ext>
              </a:extLst>
            </p:cNvPr>
            <p:cNvSpPr/>
            <p:nvPr/>
          </p:nvSpPr>
          <p:spPr>
            <a:xfrm>
              <a:off x="4598894" y="3726788"/>
              <a:ext cx="685800" cy="685800"/>
            </a:xfrm>
            <a:prstGeom prst="ellipse">
              <a:avLst/>
            </a:prstGeom>
            <a:solidFill>
              <a:srgbClr val="8629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2C264AD-8C78-4B42-B655-0EDFC1558F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8232" y="2480575"/>
              <a:ext cx="0" cy="1490988"/>
            </a:xfrm>
            <a:prstGeom prst="line">
              <a:avLst/>
            </a:prstGeom>
            <a:ln w="101600">
              <a:solidFill>
                <a:srgbClr val="8629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CB3419-605B-4F30-99C6-69FCBFEFA47B}"/>
                </a:ext>
              </a:extLst>
            </p:cNvPr>
            <p:cNvSpPr/>
            <p:nvPr/>
          </p:nvSpPr>
          <p:spPr>
            <a:xfrm>
              <a:off x="4591500" y="2277374"/>
              <a:ext cx="685800" cy="685800"/>
            </a:xfrm>
            <a:prstGeom prst="ellipse">
              <a:avLst/>
            </a:prstGeom>
            <a:solidFill>
              <a:srgbClr val="8629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1D5A6D46-F934-42DD-82DE-7349E7200D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89" t="16752" r="35386" b="12918"/>
            <a:stretch/>
          </p:blipFill>
          <p:spPr>
            <a:xfrm>
              <a:off x="4777435" y="2410725"/>
              <a:ext cx="328718" cy="393698"/>
            </a:xfrm>
            <a:prstGeom prst="rect">
              <a:avLst/>
            </a:prstGeom>
          </p:spPr>
        </p:pic>
        <p:pic>
          <p:nvPicPr>
            <p:cNvPr id="30" name="Picture 29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FDA19995-00D4-4A9A-A59F-8B91FC4A9E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4688" r="96406">
                          <a14:foregroundMark x1="11250" y1="70000" x2="8281" y2="70000"/>
                          <a14:foregroundMark x1="8281" y1="80667" x2="8281" y2="80667"/>
                          <a14:foregroundMark x1="4688" y1="56000" x2="4688" y2="56000"/>
                          <a14:foregroundMark x1="42344" y1="44000" x2="42344" y2="44000"/>
                          <a14:foregroundMark x1="51250" y1="23333" x2="51250" y2="23333"/>
                          <a14:foregroundMark x1="82188" y1="58000" x2="82188" y2="58000"/>
                          <a14:foregroundMark x1="96406" y1="44333" x2="96406" y2="44333"/>
                          <a14:foregroundMark x1="92500" y1="32333" x2="92500" y2="32333"/>
                          <a14:foregroundMark x1="88281" y1="33333" x2="88281" y2="33333"/>
                          <a14:foregroundMark x1="85938" y1="33667" x2="85938" y2="33667"/>
                          <a14:foregroundMark x1="81875" y1="35333" x2="81875" y2="35333"/>
                          <a14:foregroundMark x1="85156" y1="44667" x2="85156" y2="44667"/>
                          <a14:foregroundMark x1="87813" y1="44333" x2="87813" y2="44333"/>
                          <a14:backgroundMark x1="52188" y1="32667" x2="52188" y2="32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423"/>
            <a:stretch/>
          </p:blipFill>
          <p:spPr>
            <a:xfrm>
              <a:off x="4787961" y="3832543"/>
              <a:ext cx="307666" cy="487606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955D38-7C7D-463C-B966-55302CD9EC3E}"/>
                </a:ext>
              </a:extLst>
            </p:cNvPr>
            <p:cNvSpPr/>
            <p:nvPr/>
          </p:nvSpPr>
          <p:spPr>
            <a:xfrm>
              <a:off x="3574105" y="2277374"/>
              <a:ext cx="685800" cy="685800"/>
            </a:xfrm>
            <a:prstGeom prst="ellipse">
              <a:avLst/>
            </a:prstGeom>
            <a:solidFill>
              <a:srgbClr val="8629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AFA4829-C01B-4DAB-B869-228E7AFBC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tretch>
              <a:fillRect/>
            </a:stretch>
          </p:blipFill>
          <p:spPr>
            <a:xfrm flipH="1">
              <a:off x="3737655" y="2408007"/>
              <a:ext cx="359118" cy="399134"/>
            </a:xfrm>
            <a:prstGeom prst="rect">
              <a:avLst/>
            </a:prstGeom>
          </p:spPr>
        </p:pic>
        <p:pic>
          <p:nvPicPr>
            <p:cNvPr id="38" name="Picture 37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387B6377-C4D6-4F62-92EA-85DCB9CF8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9646" y="2408007"/>
              <a:ext cx="399134" cy="399134"/>
            </a:xfrm>
            <a:prstGeom prst="rect">
              <a:avLst/>
            </a:prstGeom>
          </p:spPr>
        </p:pic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AAFF4ED-F72B-42F3-A735-42AF0AA78508}"/>
                </a:ext>
              </a:extLst>
            </p:cNvPr>
            <p:cNvSpPr/>
            <p:nvPr/>
          </p:nvSpPr>
          <p:spPr>
            <a:xfrm>
              <a:off x="7643685" y="2277374"/>
              <a:ext cx="685800" cy="685800"/>
            </a:xfrm>
            <a:prstGeom prst="ellipse">
              <a:avLst/>
            </a:prstGeom>
            <a:solidFill>
              <a:srgbClr val="8629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2F9CD500-661A-477C-BDF8-EAFB66C55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8577" y="2392938"/>
              <a:ext cx="429272" cy="429272"/>
            </a:xfrm>
            <a:prstGeom prst="rect">
              <a:avLst/>
            </a:prstGeom>
          </p:spPr>
        </p:pic>
        <p:pic>
          <p:nvPicPr>
            <p:cNvPr id="44" name="Picture 43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EE412A5B-2B35-4256-B8BF-2EC250916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5033" y="2392938"/>
              <a:ext cx="429272" cy="429272"/>
            </a:xfrm>
            <a:prstGeom prst="rect">
              <a:avLst/>
            </a:prstGeom>
          </p:spPr>
        </p:pic>
      </p:grpSp>
      <p:pic>
        <p:nvPicPr>
          <p:cNvPr id="47" name="Picture 46" descr="A red and white bus driving down a street&#10;&#10;Description generated with very high confidence">
            <a:extLst>
              <a:ext uri="{FF2B5EF4-FFF2-40B4-BE49-F238E27FC236}">
                <a16:creationId xmlns:a16="http://schemas.microsoft.com/office/drawing/2014/main" id="{5E3BD978-6ECA-42E0-8DD6-9771C1B7CB9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" r="9060"/>
          <a:stretch/>
        </p:blipFill>
        <p:spPr>
          <a:xfrm>
            <a:off x="3372374" y="2338870"/>
            <a:ext cx="2732926" cy="2030150"/>
          </a:xfrm>
          <a:prstGeom prst="rect">
            <a:avLst/>
          </a:prstGeom>
        </p:spPr>
      </p:pic>
      <p:pic>
        <p:nvPicPr>
          <p:cNvPr id="52" name="Picture 51" descr="A red train is parked on the side of a building&#10;&#10;Description generated with very high confidence">
            <a:extLst>
              <a:ext uri="{FF2B5EF4-FFF2-40B4-BE49-F238E27FC236}">
                <a16:creationId xmlns:a16="http://schemas.microsoft.com/office/drawing/2014/main" id="{C2A3638C-8E7E-487C-9224-A4276D08BC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374" y="237702"/>
            <a:ext cx="2732926" cy="2024168"/>
          </a:xfrm>
          <a:prstGeom prst="rect">
            <a:avLst/>
          </a:prstGeom>
        </p:spPr>
      </p:pic>
      <p:sp>
        <p:nvSpPr>
          <p:cNvPr id="61" name="Title 1">
            <a:extLst>
              <a:ext uri="{FF2B5EF4-FFF2-40B4-BE49-F238E27FC236}">
                <a16:creationId xmlns:a16="http://schemas.microsoft.com/office/drawing/2014/main" id="{9FE2C00B-45F4-48D9-A90A-3863848EB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28" y="237702"/>
            <a:ext cx="3199546" cy="2024168"/>
          </a:xfrm>
          <a:solidFill>
            <a:srgbClr val="8D5996"/>
          </a:solidFill>
        </p:spPr>
        <p:txBody>
          <a:bodyPr>
            <a:normAutofit/>
          </a:bodyPr>
          <a:lstStyle/>
          <a:p>
            <a:pPr algn="r"/>
            <a:r>
              <a:rPr lang="en-US" sz="2600" dirty="0">
                <a:solidFill>
                  <a:schemeClr val="bg1"/>
                </a:solidFill>
              </a:rPr>
              <a:t>Toronto has the largest light rail system in the Americas with a daily ridership of 300,000</a:t>
            </a: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3AA3C39F-8D94-4D8A-8285-4CFD79D37B90}"/>
              </a:ext>
            </a:extLst>
          </p:cNvPr>
          <p:cNvSpPr txBox="1">
            <a:spLocks/>
          </p:cNvSpPr>
          <p:nvPr/>
        </p:nvSpPr>
        <p:spPr>
          <a:xfrm>
            <a:off x="172828" y="2341861"/>
            <a:ext cx="3199546" cy="2024168"/>
          </a:xfrm>
          <a:prstGeom prst="rect">
            <a:avLst/>
          </a:prstGeom>
          <a:solidFill>
            <a:srgbClr val="8D599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600" dirty="0">
                <a:solidFill>
                  <a:schemeClr val="bg1"/>
                </a:solidFill>
              </a:rPr>
              <a:t>Toronto has 141 bus routes covering the entire Metropolitan are, including BRT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818A421C-DAF5-41E3-B9C6-5F92ED75448E}"/>
              </a:ext>
            </a:extLst>
          </p:cNvPr>
          <p:cNvSpPr txBox="1">
            <a:spLocks/>
          </p:cNvSpPr>
          <p:nvPr/>
        </p:nvSpPr>
        <p:spPr>
          <a:xfrm>
            <a:off x="173257" y="4454527"/>
            <a:ext cx="3199546" cy="2024168"/>
          </a:xfrm>
          <a:prstGeom prst="rect">
            <a:avLst/>
          </a:prstGeom>
          <a:solidFill>
            <a:srgbClr val="8D599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600" dirty="0">
                <a:solidFill>
                  <a:schemeClr val="bg1"/>
                </a:solidFill>
              </a:rPr>
              <a:t>With 75 (+22) stations and 4 (+1) lines, the Toronto subway sees a 1 million daily riders</a:t>
            </a:r>
          </a:p>
        </p:txBody>
      </p:sp>
      <p:pic>
        <p:nvPicPr>
          <p:cNvPr id="68" name="Picture 67" descr="A person riding on the back of a bicycle&#10;&#10;Description generated with very high confidence">
            <a:extLst>
              <a:ext uri="{FF2B5EF4-FFF2-40B4-BE49-F238E27FC236}">
                <a16:creationId xmlns:a16="http://schemas.microsoft.com/office/drawing/2014/main" id="{748CF429-54AF-4C05-B9AF-76499C2498D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41"/>
          <a:stretch/>
        </p:blipFill>
        <p:spPr>
          <a:xfrm>
            <a:off x="6240699" y="4463159"/>
            <a:ext cx="2732498" cy="2015536"/>
          </a:xfrm>
          <a:prstGeom prst="rect">
            <a:avLst/>
          </a:prstGeom>
        </p:spPr>
      </p:pic>
      <p:sp>
        <p:nvSpPr>
          <p:cNvPr id="69" name="Title 1">
            <a:extLst>
              <a:ext uri="{FF2B5EF4-FFF2-40B4-BE49-F238E27FC236}">
                <a16:creationId xmlns:a16="http://schemas.microsoft.com/office/drawing/2014/main" id="{E8EA7C10-3FEF-43F3-BC9F-B9F23BD0A242}"/>
              </a:ext>
            </a:extLst>
          </p:cNvPr>
          <p:cNvSpPr txBox="1">
            <a:spLocks/>
          </p:cNvSpPr>
          <p:nvPr/>
        </p:nvSpPr>
        <p:spPr>
          <a:xfrm>
            <a:off x="8901972" y="4463159"/>
            <a:ext cx="3116772" cy="2024168"/>
          </a:xfrm>
          <a:prstGeom prst="rect">
            <a:avLst/>
          </a:prstGeom>
          <a:solidFill>
            <a:srgbClr val="8D599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chemeClr val="bg1"/>
                </a:solidFill>
              </a:rPr>
              <a:t>Toronto has a 3.5% daily cycling rate, compared to the Canadian average of 3.2% </a:t>
            </a:r>
          </a:p>
        </p:txBody>
      </p:sp>
    </p:spTree>
    <p:extLst>
      <p:ext uri="{BB962C8B-B14F-4D97-AF65-F5344CB8AC3E}">
        <p14:creationId xmlns:p14="http://schemas.microsoft.com/office/powerpoint/2010/main" val="3353518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group of people walking down a street next to a car&#10;&#10;Description generated with very high confidence">
            <a:extLst>
              <a:ext uri="{FF2B5EF4-FFF2-40B4-BE49-F238E27FC236}">
                <a16:creationId xmlns:a16="http://schemas.microsoft.com/office/drawing/2014/main" id="{0BE62079-E8D7-4749-BFBB-430D426E1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" r="17604"/>
          <a:stretch/>
        </p:blipFill>
        <p:spPr>
          <a:xfrm>
            <a:off x="1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987A08-FF15-47F1-BE35-0CE026FC3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9559" y="2911936"/>
            <a:ext cx="7812882" cy="1034129"/>
          </a:xfrm>
          <a:solidFill>
            <a:schemeClr val="tx1">
              <a:alpha val="60000"/>
            </a:schemeClr>
          </a:solidFill>
          <a:ln w="38100" cap="sq">
            <a:solidFill>
              <a:schemeClr val="bg1"/>
            </a:solidFill>
            <a:miter lim="800000"/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Sustainable Street Design and Development</a:t>
            </a:r>
          </a:p>
        </p:txBody>
      </p:sp>
    </p:spTree>
    <p:extLst>
      <p:ext uri="{BB962C8B-B14F-4D97-AF65-F5344CB8AC3E}">
        <p14:creationId xmlns:p14="http://schemas.microsoft.com/office/powerpoint/2010/main" val="3183987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view of a city street&#10;&#10;Description generated with very high confidence">
            <a:extLst>
              <a:ext uri="{FF2B5EF4-FFF2-40B4-BE49-F238E27FC236}">
                <a16:creationId xmlns:a16="http://schemas.microsoft.com/office/drawing/2014/main" id="{E7E6EEB7-6F9F-44FD-8259-0673B0D800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" b="29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BF6713D-1D96-48BA-83FB-4CAD9ADFCBD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52975"/>
            <a:ext cx="4610100" cy="13239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56FB9-505D-4355-ACD1-5F6C3E27B69B}"/>
              </a:ext>
            </a:extLst>
          </p:cNvPr>
          <p:cNvSpPr txBox="1"/>
          <p:nvPr/>
        </p:nvSpPr>
        <p:spPr>
          <a:xfrm>
            <a:off x="783336" y="4857750"/>
            <a:ext cx="3721989" cy="1066800"/>
          </a:xfrm>
          <a:prstGeom prst="rect">
            <a:avLst/>
          </a:prstGeom>
          <a:noFill/>
          <a:ln w="174625" cap="sq" cmpd="thinThick">
            <a:noFill/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STREET DESIGN</a:t>
            </a:r>
          </a:p>
        </p:txBody>
      </p:sp>
    </p:spTree>
    <p:extLst>
      <p:ext uri="{BB962C8B-B14F-4D97-AF65-F5344CB8AC3E}">
        <p14:creationId xmlns:p14="http://schemas.microsoft.com/office/powerpoint/2010/main" val="1115073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6EB0E4-0D6F-4EC7-BE30-FE1B616089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98" b="4695"/>
          <a:stretch/>
        </p:blipFill>
        <p:spPr>
          <a:xfrm>
            <a:off x="2900226" y="2540857"/>
            <a:ext cx="6374130" cy="337146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6E1E5E4-4104-4A2C-8BD3-B15DB75A5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3400" y="722811"/>
            <a:ext cx="6045200" cy="1818046"/>
          </a:xfrm>
        </p:spPr>
        <p:txBody>
          <a:bodyPr/>
          <a:lstStyle/>
          <a:p>
            <a:pPr algn="ctr"/>
            <a:r>
              <a:rPr lang="en-US" b="1" dirty="0"/>
              <a:t>COMPLETE STREETS</a:t>
            </a:r>
            <a:br>
              <a:rPr lang="en-US" sz="3200" dirty="0"/>
            </a:br>
            <a:r>
              <a:rPr lang="en-US" sz="3200" dirty="0"/>
              <a:t>“Planning streets for all users and uses”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674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669-B04C-4080-9FAB-364CFF011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085" y="2812911"/>
            <a:ext cx="6958520" cy="87716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E02F2F"/>
                </a:solidFill>
                <a:hlinkClick r:id="rId2"/>
              </a:rPr>
              <a:t>Complete Streets Overview</a:t>
            </a:r>
            <a:br>
              <a:rPr lang="en-US" sz="1800" dirty="0">
                <a:solidFill>
                  <a:srgbClr val="E02F2F"/>
                </a:solidFill>
              </a:rPr>
            </a:br>
            <a:r>
              <a:rPr lang="en-US" sz="1800" dirty="0">
                <a:solidFill>
                  <a:srgbClr val="E02F2F"/>
                </a:solidFill>
              </a:rPr>
              <a:t>https://www.youtube.com/watch?v=5U1m-vQwY1s</a:t>
            </a:r>
          </a:p>
        </p:txBody>
      </p:sp>
      <p:pic>
        <p:nvPicPr>
          <p:cNvPr id="5" name="Picture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0B7D653-582C-4152-9EB0-E54592AAA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686" y="2534194"/>
            <a:ext cx="1434602" cy="143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058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treet&#10;&#10;Description generated with high confidence">
            <a:extLst>
              <a:ext uri="{FF2B5EF4-FFF2-40B4-BE49-F238E27FC236}">
                <a16:creationId xmlns:a16="http://schemas.microsoft.com/office/drawing/2014/main" id="{F14F4DA8-9705-4CCF-8030-D1BF2BCED6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114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69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47E4D03-F49E-4009-A3D5-29396D4A0A96}"/>
              </a:ext>
            </a:extLst>
          </p:cNvPr>
          <p:cNvGrpSpPr/>
          <p:nvPr/>
        </p:nvGrpSpPr>
        <p:grpSpPr>
          <a:xfrm>
            <a:off x="-111675" y="-81815"/>
            <a:ext cx="9584322" cy="7021630"/>
            <a:chOff x="0" y="0"/>
            <a:chExt cx="9360972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D845DF2-06A0-45A3-9C2B-BBEA0D605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95581" y="60960"/>
              <a:ext cx="2565391" cy="67574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519413F-8691-4C41-9198-508D191042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02"/>
            <a:stretch/>
          </p:blipFill>
          <p:spPr>
            <a:xfrm>
              <a:off x="0" y="0"/>
              <a:ext cx="6795581" cy="6858000"/>
            </a:xfrm>
            <a:prstGeom prst="rect">
              <a:avLst/>
            </a:prstGeom>
          </p:spPr>
        </p:pic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06452FF1-3B05-4357-93E4-3B0D2D2FB7CE}"/>
              </a:ext>
            </a:extLst>
          </p:cNvPr>
          <p:cNvSpPr/>
          <p:nvPr/>
        </p:nvSpPr>
        <p:spPr>
          <a:xfrm>
            <a:off x="9625263" y="673767"/>
            <a:ext cx="346510" cy="34651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C8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endParaRPr lang="en-US" sz="1000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053112A-EE97-45C7-A832-B473A6349A25}"/>
              </a:ext>
            </a:extLst>
          </p:cNvPr>
          <p:cNvSpPr/>
          <p:nvPr/>
        </p:nvSpPr>
        <p:spPr>
          <a:xfrm>
            <a:off x="9625263" y="1297805"/>
            <a:ext cx="346510" cy="34651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C8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F1DEF42-E7F9-436E-BA6D-2A2402C98DB8}"/>
              </a:ext>
            </a:extLst>
          </p:cNvPr>
          <p:cNvSpPr/>
          <p:nvPr/>
        </p:nvSpPr>
        <p:spPr>
          <a:xfrm>
            <a:off x="9625263" y="1921843"/>
            <a:ext cx="346510" cy="34651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C8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  <a:endParaRPr lang="en-US" sz="1000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61691F2-DF34-4D30-BC72-8FB391B5E976}"/>
              </a:ext>
            </a:extLst>
          </p:cNvPr>
          <p:cNvSpPr/>
          <p:nvPr/>
        </p:nvSpPr>
        <p:spPr>
          <a:xfrm>
            <a:off x="9625263" y="2545881"/>
            <a:ext cx="346510" cy="34651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C8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9AD329A-9C46-4552-A66C-51A1CDF63CC7}"/>
              </a:ext>
            </a:extLst>
          </p:cNvPr>
          <p:cNvSpPr/>
          <p:nvPr/>
        </p:nvSpPr>
        <p:spPr>
          <a:xfrm>
            <a:off x="9625263" y="3169919"/>
            <a:ext cx="346510" cy="34651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C8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</a:t>
            </a:r>
            <a:endParaRPr lang="en-US" sz="1000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86A31D8-8E65-4662-8393-078E937A7E5A}"/>
              </a:ext>
            </a:extLst>
          </p:cNvPr>
          <p:cNvSpPr/>
          <p:nvPr/>
        </p:nvSpPr>
        <p:spPr>
          <a:xfrm>
            <a:off x="9625263" y="3793957"/>
            <a:ext cx="346510" cy="34651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C8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DD1D093-0181-490E-923C-8EE2A0B3D645}"/>
              </a:ext>
            </a:extLst>
          </p:cNvPr>
          <p:cNvSpPr/>
          <p:nvPr/>
        </p:nvSpPr>
        <p:spPr>
          <a:xfrm>
            <a:off x="9625263" y="4417995"/>
            <a:ext cx="346510" cy="34651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C8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</a:t>
            </a:r>
            <a:endParaRPr lang="en-US" sz="1000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5149875-2E2C-414D-9434-39E9D0BCAB47}"/>
              </a:ext>
            </a:extLst>
          </p:cNvPr>
          <p:cNvSpPr/>
          <p:nvPr/>
        </p:nvSpPr>
        <p:spPr>
          <a:xfrm>
            <a:off x="9625263" y="5042033"/>
            <a:ext cx="346510" cy="34651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C8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010129-F7E6-436E-B714-164049026A6B}"/>
              </a:ext>
            </a:extLst>
          </p:cNvPr>
          <p:cNvSpPr txBox="1"/>
          <p:nvPr/>
        </p:nvSpPr>
        <p:spPr>
          <a:xfrm>
            <a:off x="9991024" y="710134"/>
            <a:ext cx="2030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Dedicated Bus Lanes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E95669-C45D-4C34-BC79-4EB1A4990888}"/>
              </a:ext>
            </a:extLst>
          </p:cNvPr>
          <p:cNvSpPr txBox="1"/>
          <p:nvPr/>
        </p:nvSpPr>
        <p:spPr>
          <a:xfrm>
            <a:off x="9991024" y="1338441"/>
            <a:ext cx="2030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“Green” coverage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C221D1-CEFA-4F0F-B670-EB79C010CC46}"/>
              </a:ext>
            </a:extLst>
          </p:cNvPr>
          <p:cNvSpPr txBox="1"/>
          <p:nvPr/>
        </p:nvSpPr>
        <p:spPr>
          <a:xfrm>
            <a:off x="9991024" y="1864265"/>
            <a:ext cx="2030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Safe and comfortable transit stop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02B8AB-30FC-4063-8D28-E0B2A1F989AB}"/>
              </a:ext>
            </a:extLst>
          </p:cNvPr>
          <p:cNvSpPr txBox="1"/>
          <p:nvPr/>
        </p:nvSpPr>
        <p:spPr>
          <a:xfrm>
            <a:off x="9991024" y="2488303"/>
            <a:ext cx="2030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Wide sidewalks for future expansion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0AA3D4-00AC-4BC5-872A-0EB6F3610DE8}"/>
              </a:ext>
            </a:extLst>
          </p:cNvPr>
          <p:cNvSpPr txBox="1"/>
          <p:nvPr/>
        </p:nvSpPr>
        <p:spPr>
          <a:xfrm>
            <a:off x="9991024" y="3113411"/>
            <a:ext cx="2030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Dedicated bus queuing lanes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6B2AAB-7D22-4D50-B195-D3D2E5D1A98E}"/>
              </a:ext>
            </a:extLst>
          </p:cNvPr>
          <p:cNvSpPr txBox="1"/>
          <p:nvPr/>
        </p:nvSpPr>
        <p:spPr>
          <a:xfrm>
            <a:off x="9991024" y="3828712"/>
            <a:ext cx="2030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Effective traffic signaling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6C0438-29CB-47B3-95A2-4C5C96C8562F}"/>
              </a:ext>
            </a:extLst>
          </p:cNvPr>
          <p:cNvSpPr txBox="1"/>
          <p:nvPr/>
        </p:nvSpPr>
        <p:spPr>
          <a:xfrm>
            <a:off x="9991024" y="4360417"/>
            <a:ext cx="2030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Safe cross modal crossings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6A58E92-FE41-48C9-8B74-79591BB612B1}"/>
              </a:ext>
            </a:extLst>
          </p:cNvPr>
          <p:cNvSpPr/>
          <p:nvPr/>
        </p:nvSpPr>
        <p:spPr>
          <a:xfrm>
            <a:off x="9644514" y="5604408"/>
            <a:ext cx="346510" cy="34651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C8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4CE2C0-B5AE-4A3B-A103-A114E846183E}"/>
              </a:ext>
            </a:extLst>
          </p:cNvPr>
          <p:cNvSpPr txBox="1"/>
          <p:nvPr/>
        </p:nvSpPr>
        <p:spPr>
          <a:xfrm>
            <a:off x="9991024" y="5073772"/>
            <a:ext cx="2030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Shielded cycling lanes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5DA99D-E2F5-4A35-8A34-E35D3B6419DD}"/>
              </a:ext>
            </a:extLst>
          </p:cNvPr>
          <p:cNvSpPr txBox="1"/>
          <p:nvPr/>
        </p:nvSpPr>
        <p:spPr>
          <a:xfrm>
            <a:off x="9991024" y="5550586"/>
            <a:ext cx="2030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Reduced building development boundaries </a:t>
            </a:r>
          </a:p>
        </p:txBody>
      </p:sp>
    </p:spTree>
    <p:extLst>
      <p:ext uri="{BB962C8B-B14F-4D97-AF65-F5344CB8AC3E}">
        <p14:creationId xmlns:p14="http://schemas.microsoft.com/office/powerpoint/2010/main" val="2779699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22EBE2-1B47-4377-AA4A-7C0576B7C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06" y="1261852"/>
            <a:ext cx="10332650" cy="360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08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928F64C6-FE22-4FC1-A763-DFCC514811B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C34627B-48E6-4F4D-B843-97717A86B49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a road&#10;&#10;Description generated with very high confidence">
            <a:extLst>
              <a:ext uri="{FF2B5EF4-FFF2-40B4-BE49-F238E27FC236}">
                <a16:creationId xmlns:a16="http://schemas.microsoft.com/office/drawing/2014/main" id="{6BC4A3B3-1C4A-4D71-B0D2-7FB3554C18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11842" r="-2" b="-1"/>
          <a:stretch/>
        </p:blipFill>
        <p:spPr>
          <a:xfrm>
            <a:off x="317635" y="3812954"/>
            <a:ext cx="4160452" cy="2723312"/>
          </a:xfrm>
          <a:prstGeom prst="rect">
            <a:avLst/>
          </a:prstGeom>
        </p:spPr>
      </p:pic>
      <p:pic>
        <p:nvPicPr>
          <p:cNvPr id="4" name="Picture 3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0A10CC15-4EEC-453B-9598-90AC473B78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14" r="7531" b="1"/>
          <a:stretch/>
        </p:blipFill>
        <p:spPr>
          <a:xfrm>
            <a:off x="4638955" y="339712"/>
            <a:ext cx="3539976" cy="2967839"/>
          </a:xfrm>
          <a:prstGeom prst="rect">
            <a:avLst/>
          </a:prstGeom>
        </p:spPr>
      </p:pic>
      <p:pic>
        <p:nvPicPr>
          <p:cNvPr id="5" name="Picture 4" descr="A close up of a road&#10;&#10;Description generated with very high confidence">
            <a:extLst>
              <a:ext uri="{FF2B5EF4-FFF2-40B4-BE49-F238E27FC236}">
                <a16:creationId xmlns:a16="http://schemas.microsoft.com/office/drawing/2014/main" id="{F095000A-C6D0-4171-B2AD-BC510D2BB0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69" r="4799" b="2"/>
          <a:stretch/>
        </p:blipFill>
        <p:spPr>
          <a:xfrm>
            <a:off x="8348570" y="321733"/>
            <a:ext cx="3535590" cy="2985819"/>
          </a:xfrm>
          <a:prstGeom prst="rect">
            <a:avLst/>
          </a:prstGeom>
        </p:spPr>
      </p:pic>
      <p:pic>
        <p:nvPicPr>
          <p:cNvPr id="9" name="Picture 8" descr="A close up of a map&#10;&#10;Description generated with high confidence">
            <a:extLst>
              <a:ext uri="{FF2B5EF4-FFF2-40B4-BE49-F238E27FC236}">
                <a16:creationId xmlns:a16="http://schemas.microsoft.com/office/drawing/2014/main" id="{539DF937-6742-4D62-BC7B-BF94DD6D79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44" r="-2" b="-2"/>
          <a:stretch/>
        </p:blipFill>
        <p:spPr>
          <a:xfrm>
            <a:off x="317635" y="310664"/>
            <a:ext cx="4151681" cy="3037903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246BEECC-39F2-4421-A62D-A966A385B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Street Types:</a:t>
            </a:r>
            <a:b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city of Toronto identifies severa</a:t>
            </a:r>
            <a:r>
              <a:rPr lang="en-US" sz="2600" dirty="0">
                <a:solidFill>
                  <a:schemeClr val="bg1"/>
                </a:solidFill>
              </a:rPr>
              <a:t>l </a:t>
            </a:r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different street types, each require specific accommodations for their unique traffic patterns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E4DC285A-C262-419D-9575-68C6747D27CF}"/>
              </a:ext>
            </a:extLst>
          </p:cNvPr>
          <p:cNvSpPr txBox="1">
            <a:spLocks/>
          </p:cNvSpPr>
          <p:nvPr/>
        </p:nvSpPr>
        <p:spPr>
          <a:xfrm>
            <a:off x="4638955" y="321733"/>
            <a:ext cx="3535590" cy="371686"/>
          </a:xfrm>
          <a:prstGeom prst="rect">
            <a:avLst/>
          </a:prstGeom>
          <a:solidFill>
            <a:srgbClr val="8D5996"/>
          </a:solidFill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solidFill>
                  <a:schemeClr val="bg1"/>
                </a:solidFill>
              </a:rPr>
              <a:t>Low-Density Residential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FA4C45A3-C3B8-4828-8A88-BA84D9B12F85}"/>
              </a:ext>
            </a:extLst>
          </p:cNvPr>
          <p:cNvSpPr txBox="1">
            <a:spLocks/>
          </p:cNvSpPr>
          <p:nvPr/>
        </p:nvSpPr>
        <p:spPr>
          <a:xfrm>
            <a:off x="317634" y="310664"/>
            <a:ext cx="4147295" cy="371686"/>
          </a:xfrm>
          <a:prstGeom prst="rect">
            <a:avLst/>
          </a:prstGeom>
          <a:solidFill>
            <a:srgbClr val="8D5996"/>
          </a:solidFill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solidFill>
                  <a:schemeClr val="bg1"/>
                </a:solidFill>
              </a:rPr>
              <a:t>Downtown Commercial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F329D106-DD1E-47D2-970C-58C26CD13CE3}"/>
              </a:ext>
            </a:extLst>
          </p:cNvPr>
          <p:cNvSpPr txBox="1">
            <a:spLocks/>
          </p:cNvSpPr>
          <p:nvPr/>
        </p:nvSpPr>
        <p:spPr>
          <a:xfrm>
            <a:off x="8358364" y="310664"/>
            <a:ext cx="3525796" cy="371686"/>
          </a:xfrm>
          <a:prstGeom prst="rect">
            <a:avLst/>
          </a:prstGeom>
          <a:solidFill>
            <a:srgbClr val="8D5996"/>
          </a:solidFill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solidFill>
                  <a:schemeClr val="bg1"/>
                </a:solidFill>
              </a:rPr>
              <a:t>Avenue / Neighborhood Main St.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D0F949DB-CD62-4988-8EAC-4F1B684BF12D}"/>
              </a:ext>
            </a:extLst>
          </p:cNvPr>
          <p:cNvSpPr txBox="1">
            <a:spLocks/>
          </p:cNvSpPr>
          <p:nvPr/>
        </p:nvSpPr>
        <p:spPr>
          <a:xfrm>
            <a:off x="317633" y="3441268"/>
            <a:ext cx="4147295" cy="371686"/>
          </a:xfrm>
          <a:prstGeom prst="rect">
            <a:avLst/>
          </a:prstGeom>
          <a:solidFill>
            <a:srgbClr val="8D5996"/>
          </a:solidFill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solidFill>
                  <a:schemeClr val="bg1"/>
                </a:solidFill>
              </a:rPr>
              <a:t>High Traffic Avenue</a:t>
            </a:r>
          </a:p>
        </p:txBody>
      </p:sp>
    </p:spTree>
    <p:extLst>
      <p:ext uri="{BB962C8B-B14F-4D97-AF65-F5344CB8AC3E}">
        <p14:creationId xmlns:p14="http://schemas.microsoft.com/office/powerpoint/2010/main" val="188786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walking on a city street&#10;&#10;Description generated with very high confidence">
            <a:extLst>
              <a:ext uri="{FF2B5EF4-FFF2-40B4-BE49-F238E27FC236}">
                <a16:creationId xmlns:a16="http://schemas.microsoft.com/office/drawing/2014/main" id="{4E726628-0F2F-471C-9FA4-6F26042381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62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riding bikes on a city street&#10;&#10;Description generated with very high confidence">
            <a:extLst>
              <a:ext uri="{FF2B5EF4-FFF2-40B4-BE49-F238E27FC236}">
                <a16:creationId xmlns:a16="http://schemas.microsoft.com/office/drawing/2014/main" id="{009198F0-B735-4A50-A983-378C5D73FB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48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ar driving down a busy city street&#10;&#10;Description generated with very high confidence">
            <a:extLst>
              <a:ext uri="{FF2B5EF4-FFF2-40B4-BE49-F238E27FC236}">
                <a16:creationId xmlns:a16="http://schemas.microsoft.com/office/drawing/2014/main" id="{C8115C89-D911-4861-B4D8-B82F882720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" b="115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73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 driving down a street next to a brick building&#10;&#10;Description generated with very high confidence">
            <a:extLst>
              <a:ext uri="{FF2B5EF4-FFF2-40B4-BE49-F238E27FC236}">
                <a16:creationId xmlns:a16="http://schemas.microsoft.com/office/drawing/2014/main" id="{941BA733-86DB-4F5D-9FAC-170660F82D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6" b="77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671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F63A50-5C02-49F2-B03A-D9E9373DD4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50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4C4AD4-3125-4336-BFD0-A954C1282F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279" y="2314574"/>
            <a:ext cx="521971" cy="5219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7CC0D3-839E-42DE-8079-EE773623E5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654" y="5829299"/>
            <a:ext cx="521971" cy="5219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10B519-FE1D-4E5A-94A0-9984449C0B9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489" y="536164"/>
            <a:ext cx="406811" cy="4068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2B85C1-9434-4267-AB46-276091733793}"/>
              </a:ext>
            </a:extLst>
          </p:cNvPr>
          <p:cNvSpPr txBox="1"/>
          <p:nvPr/>
        </p:nvSpPr>
        <p:spPr>
          <a:xfrm>
            <a:off x="4787264" y="2087165"/>
            <a:ext cx="208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74C3C"/>
                </a:solidFill>
              </a:rPr>
              <a:t>TORONTO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B80FED-DA8E-4C12-8214-4F3C3C10DAE9}"/>
              </a:ext>
            </a:extLst>
          </p:cNvPr>
          <p:cNvSpPr txBox="1"/>
          <p:nvPr/>
        </p:nvSpPr>
        <p:spPr>
          <a:xfrm>
            <a:off x="8388666" y="5644633"/>
            <a:ext cx="208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74C3C"/>
                </a:solidFill>
              </a:rPr>
              <a:t>NEW YORK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39B5AB-A61A-4398-83DB-E140EA2E14BC}"/>
              </a:ext>
            </a:extLst>
          </p:cNvPr>
          <p:cNvSpPr txBox="1"/>
          <p:nvPr/>
        </p:nvSpPr>
        <p:spPr>
          <a:xfrm>
            <a:off x="8067674" y="554903"/>
            <a:ext cx="208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74C3C"/>
                </a:solidFill>
              </a:rPr>
              <a:t>OTTAWA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CC0AE6-DECB-49C6-BBD7-A4CD4E4D839C}"/>
              </a:ext>
            </a:extLst>
          </p:cNvPr>
          <p:cNvSpPr txBox="1"/>
          <p:nvPr/>
        </p:nvSpPr>
        <p:spPr>
          <a:xfrm>
            <a:off x="0" y="4759311"/>
            <a:ext cx="6036011" cy="1754326"/>
          </a:xfrm>
          <a:prstGeom prst="rect">
            <a:avLst/>
          </a:prstGeom>
          <a:solidFill>
            <a:srgbClr val="E74C3C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marL="457200"/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POPULATION: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2.809 million (largest city in Canada)</a:t>
            </a:r>
          </a:p>
          <a:p>
            <a:pPr marL="457200"/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AREA: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243.3 sq. miles</a:t>
            </a:r>
          </a:p>
          <a:p>
            <a:pPr marL="457200"/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TRANSPORTATION OPTIONS: s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ubway, streetcars, buses, commuter rail and private cars</a:t>
            </a:r>
          </a:p>
          <a:p>
            <a:pPr marL="457200">
              <a:spcAft>
                <a:spcPts val="600"/>
              </a:spcAft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TORONTO is the only Canadian city with representation in seven major league sports</a:t>
            </a:r>
          </a:p>
        </p:txBody>
      </p:sp>
    </p:spTree>
    <p:extLst>
      <p:ext uri="{BB962C8B-B14F-4D97-AF65-F5344CB8AC3E}">
        <p14:creationId xmlns:p14="http://schemas.microsoft.com/office/powerpoint/2010/main" val="1879902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busy city street&#10;&#10;Description generated with very high confidence">
            <a:extLst>
              <a:ext uri="{FF2B5EF4-FFF2-40B4-BE49-F238E27FC236}">
                <a16:creationId xmlns:a16="http://schemas.microsoft.com/office/drawing/2014/main" id="{80479A97-B3A2-4341-A6C5-60F6348162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987A08-FF15-47F1-BE35-0CE026FC3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9559" y="2911936"/>
            <a:ext cx="7812882" cy="1034129"/>
          </a:xfrm>
          <a:solidFill>
            <a:schemeClr val="tx1">
              <a:alpha val="60000"/>
            </a:schemeClr>
          </a:solidFill>
          <a:ln w="38100" cap="sq">
            <a:solidFill>
              <a:schemeClr val="bg1"/>
            </a:solidFill>
            <a:miter lim="800000"/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New York’s Complete Streets</a:t>
            </a:r>
          </a:p>
        </p:txBody>
      </p:sp>
    </p:spTree>
    <p:extLst>
      <p:ext uri="{BB962C8B-B14F-4D97-AF65-F5344CB8AC3E}">
        <p14:creationId xmlns:p14="http://schemas.microsoft.com/office/powerpoint/2010/main" val="2966407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iew of a city on a cloudy day&#10;&#10;Description generated with very high confidence">
            <a:extLst>
              <a:ext uri="{FF2B5EF4-FFF2-40B4-BE49-F238E27FC236}">
                <a16:creationId xmlns:a16="http://schemas.microsoft.com/office/drawing/2014/main" id="{4A784E7D-7252-4F20-B9ED-2E97F42888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ECC33A-947D-4FE7-B1C7-7C631DD9D884}"/>
              </a:ext>
            </a:extLst>
          </p:cNvPr>
          <p:cNvSpPr txBox="1"/>
          <p:nvPr/>
        </p:nvSpPr>
        <p:spPr>
          <a:xfrm>
            <a:off x="655608" y="534838"/>
            <a:ext cx="5440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884409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building&#10;&#10;Description generated with high confidence">
            <a:extLst>
              <a:ext uri="{FF2B5EF4-FFF2-40B4-BE49-F238E27FC236}">
                <a16:creationId xmlns:a16="http://schemas.microsoft.com/office/drawing/2014/main" id="{D53212F3-B330-46D5-A8C2-5F609A9E17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7" b="607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778C0E-2515-429E-AAA7-07CF592FF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9559" y="2911936"/>
            <a:ext cx="7812882" cy="1034129"/>
          </a:xfrm>
          <a:solidFill>
            <a:schemeClr val="tx1">
              <a:alpha val="60000"/>
            </a:schemeClr>
          </a:solidFill>
          <a:ln w="38100" cap="sq">
            <a:solidFill>
              <a:schemeClr val="bg1"/>
            </a:solidFill>
            <a:miter lim="800000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3700">
                <a:solidFill>
                  <a:schemeClr val="bg1"/>
                </a:solidFill>
              </a:rPr>
              <a:t>The Historical Development of Toronto</a:t>
            </a:r>
          </a:p>
        </p:txBody>
      </p:sp>
    </p:spTree>
    <p:extLst>
      <p:ext uri="{BB962C8B-B14F-4D97-AF65-F5344CB8AC3E}">
        <p14:creationId xmlns:p14="http://schemas.microsoft.com/office/powerpoint/2010/main" val="4078792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vintage photo of a horse drawn carriage in front of a building&#10;&#10;Description generated with very high confidence">
            <a:extLst>
              <a:ext uri="{FF2B5EF4-FFF2-40B4-BE49-F238E27FC236}">
                <a16:creationId xmlns:a16="http://schemas.microsoft.com/office/drawing/2014/main" id="{57A2B860-C007-4C2D-980C-139417EA65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86" b="1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90A9EB-361A-4B96-AA0D-9C0BF25F7AD2}"/>
              </a:ext>
            </a:extLst>
          </p:cNvPr>
          <p:cNvSpPr txBox="1"/>
          <p:nvPr/>
        </p:nvSpPr>
        <p:spPr>
          <a:xfrm>
            <a:off x="502613" y="2985802"/>
            <a:ext cx="3414373" cy="886397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King St and Yonge St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c.1810, looking east</a:t>
            </a:r>
          </a:p>
        </p:txBody>
      </p:sp>
    </p:spTree>
    <p:extLst>
      <p:ext uri="{BB962C8B-B14F-4D97-AF65-F5344CB8AC3E}">
        <p14:creationId xmlns:p14="http://schemas.microsoft.com/office/powerpoint/2010/main" val="1776211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vintage photo of an old building&#10;&#10;Description generated with very high confidence">
            <a:extLst>
              <a:ext uri="{FF2B5EF4-FFF2-40B4-BE49-F238E27FC236}">
                <a16:creationId xmlns:a16="http://schemas.microsoft.com/office/drawing/2014/main" id="{B4E156A3-657C-479D-B0DA-FBCE4BE498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95" b="71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A398D0-426B-4C07-BA1E-C4292302E661}"/>
              </a:ext>
            </a:extLst>
          </p:cNvPr>
          <p:cNvSpPr txBox="1"/>
          <p:nvPr/>
        </p:nvSpPr>
        <p:spPr>
          <a:xfrm>
            <a:off x="502613" y="2985802"/>
            <a:ext cx="3414373" cy="886397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King St and Yonge St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1868, looking north</a:t>
            </a:r>
          </a:p>
        </p:txBody>
      </p:sp>
    </p:spTree>
    <p:extLst>
      <p:ext uri="{BB962C8B-B14F-4D97-AF65-F5344CB8AC3E}">
        <p14:creationId xmlns:p14="http://schemas.microsoft.com/office/powerpoint/2010/main" val="2840000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vintage photo of an old building&#10;&#10;Description generated with very high confidence">
            <a:extLst>
              <a:ext uri="{FF2B5EF4-FFF2-40B4-BE49-F238E27FC236}">
                <a16:creationId xmlns:a16="http://schemas.microsoft.com/office/drawing/2014/main" id="{24174C1A-57EB-43EF-8F92-BBF12E9BCC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A398D0-426B-4C07-BA1E-C4292302E661}"/>
              </a:ext>
            </a:extLst>
          </p:cNvPr>
          <p:cNvSpPr txBox="1"/>
          <p:nvPr/>
        </p:nvSpPr>
        <p:spPr>
          <a:xfrm>
            <a:off x="502613" y="2985802"/>
            <a:ext cx="3414373" cy="886397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King St and Yonge St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1895, looking east</a:t>
            </a:r>
          </a:p>
        </p:txBody>
      </p:sp>
    </p:spTree>
    <p:extLst>
      <p:ext uri="{BB962C8B-B14F-4D97-AF65-F5344CB8AC3E}">
        <p14:creationId xmlns:p14="http://schemas.microsoft.com/office/powerpoint/2010/main" val="1129994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crowded city street&#10;&#10;Description generated with very high confidence">
            <a:extLst>
              <a:ext uri="{FF2B5EF4-FFF2-40B4-BE49-F238E27FC236}">
                <a16:creationId xmlns:a16="http://schemas.microsoft.com/office/drawing/2014/main" id="{6948F055-AEB7-4E3D-A6BE-48371F1BC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6" b="676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A398D0-426B-4C07-BA1E-C4292302E661}"/>
              </a:ext>
            </a:extLst>
          </p:cNvPr>
          <p:cNvSpPr txBox="1"/>
          <p:nvPr/>
        </p:nvSpPr>
        <p:spPr>
          <a:xfrm>
            <a:off x="502613" y="2985802"/>
            <a:ext cx="3414373" cy="886397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King St and Yonge St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1910, looking east</a:t>
            </a:r>
          </a:p>
        </p:txBody>
      </p:sp>
    </p:spTree>
    <p:extLst>
      <p:ext uri="{BB962C8B-B14F-4D97-AF65-F5344CB8AC3E}">
        <p14:creationId xmlns:p14="http://schemas.microsoft.com/office/powerpoint/2010/main" val="2923712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photo of a building&#10;&#10;Description generated with very high confidence">
            <a:extLst>
              <a:ext uri="{FF2B5EF4-FFF2-40B4-BE49-F238E27FC236}">
                <a16:creationId xmlns:a16="http://schemas.microsoft.com/office/drawing/2014/main" id="{A262B66A-AA9A-4238-9C18-A37E80DB9C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7" b="21589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A398D0-426B-4C07-BA1E-C4292302E661}"/>
              </a:ext>
            </a:extLst>
          </p:cNvPr>
          <p:cNvSpPr txBox="1"/>
          <p:nvPr/>
        </p:nvSpPr>
        <p:spPr>
          <a:xfrm>
            <a:off x="502613" y="2985802"/>
            <a:ext cx="3414373" cy="886397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King St and Yonge St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1950, looking south</a:t>
            </a:r>
          </a:p>
        </p:txBody>
      </p:sp>
    </p:spTree>
    <p:extLst>
      <p:ext uri="{BB962C8B-B14F-4D97-AF65-F5344CB8AC3E}">
        <p14:creationId xmlns:p14="http://schemas.microsoft.com/office/powerpoint/2010/main" val="3509638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0000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3589</TotalTime>
  <Words>349</Words>
  <Application>Microsoft Office PowerPoint</Application>
  <PresentationFormat>Widescreen</PresentationFormat>
  <Paragraphs>72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Bahnschrift SemiBold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The Historical Development of Toronto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 to Sustainable Street Design</vt:lpstr>
      <vt:lpstr>Street Layout: The patterns by which streets are laid out as a part of sustainable development</vt:lpstr>
      <vt:lpstr>PowerPoint Presentation</vt:lpstr>
      <vt:lpstr>PowerPoint Presentation</vt:lpstr>
      <vt:lpstr>PowerPoint Presentation</vt:lpstr>
      <vt:lpstr>PowerPoint Presentation</vt:lpstr>
      <vt:lpstr>Toronto has the largest light rail system in the Americas with a daily ridership of 300,000</vt:lpstr>
      <vt:lpstr>Sustainable Street Design and Development</vt:lpstr>
      <vt:lpstr>COMPLETE STREETS “Planning streets for all users and uses”</vt:lpstr>
      <vt:lpstr>Complete Streets Overview https://www.youtube.com/watch?v=5U1m-vQwY1s</vt:lpstr>
      <vt:lpstr>PowerPoint Presentation</vt:lpstr>
      <vt:lpstr>PowerPoint Presentation</vt:lpstr>
      <vt:lpstr>PowerPoint Presentation</vt:lpstr>
      <vt:lpstr>Street Types: The city of Toronto identifies several different street types, each require specific accommodations for their unique traffic patterns</vt:lpstr>
      <vt:lpstr>PowerPoint Presentation</vt:lpstr>
      <vt:lpstr>PowerPoint Presentation</vt:lpstr>
      <vt:lpstr>PowerPoint Presentation</vt:lpstr>
      <vt:lpstr>PowerPoint Presentation</vt:lpstr>
      <vt:lpstr>New York’s Complete Streets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Theodore Kim</dc:creator>
  <cp:lastModifiedBy>Theodore Kim</cp:lastModifiedBy>
  <cp:revision>56</cp:revision>
  <dcterms:created xsi:type="dcterms:W3CDTF">2018-02-28T03:25:50Z</dcterms:created>
  <dcterms:modified xsi:type="dcterms:W3CDTF">2018-03-04T06:13:25Z</dcterms:modified>
</cp:coreProperties>
</file>